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6" r:id="rId3"/>
    <p:sldId id="377" r:id="rId4"/>
    <p:sldId id="381" r:id="rId5"/>
    <p:sldId id="382" r:id="rId6"/>
    <p:sldId id="380" r:id="rId7"/>
    <p:sldId id="383" r:id="rId8"/>
    <p:sldId id="384" r:id="rId9"/>
    <p:sldId id="385" r:id="rId10"/>
    <p:sldId id="536" r:id="rId11"/>
    <p:sldId id="537" r:id="rId12"/>
    <p:sldId id="516" r:id="rId13"/>
    <p:sldId id="538" r:id="rId14"/>
    <p:sldId id="518" r:id="rId15"/>
    <p:sldId id="519" r:id="rId16"/>
    <p:sldId id="520" r:id="rId17"/>
    <p:sldId id="535" r:id="rId18"/>
    <p:sldId id="539" r:id="rId19"/>
    <p:sldId id="362" r:id="rId20"/>
    <p:sldId id="363" r:id="rId21"/>
    <p:sldId id="366" r:id="rId22"/>
    <p:sldId id="367" r:id="rId23"/>
    <p:sldId id="370" r:id="rId24"/>
    <p:sldId id="368" r:id="rId25"/>
    <p:sldId id="365" r:id="rId26"/>
    <p:sldId id="371" r:id="rId27"/>
    <p:sldId id="372" r:id="rId28"/>
    <p:sldId id="373" r:id="rId29"/>
    <p:sldId id="374" r:id="rId30"/>
    <p:sldId id="375" r:id="rId31"/>
    <p:sldId id="387" r:id="rId32"/>
    <p:sldId id="399" r:id="rId33"/>
    <p:sldId id="386" r:id="rId34"/>
    <p:sldId id="400" r:id="rId35"/>
    <p:sldId id="388" r:id="rId36"/>
    <p:sldId id="393" r:id="rId37"/>
    <p:sldId id="394" r:id="rId38"/>
    <p:sldId id="395" r:id="rId39"/>
    <p:sldId id="396" r:id="rId40"/>
    <p:sldId id="401" r:id="rId41"/>
    <p:sldId id="402" r:id="rId42"/>
    <p:sldId id="403" r:id="rId43"/>
    <p:sldId id="404" r:id="rId44"/>
    <p:sldId id="405" r:id="rId45"/>
    <p:sldId id="398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1" r:id="rId61"/>
    <p:sldId id="420" r:id="rId62"/>
    <p:sldId id="35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1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3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20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4198805" y="3675769"/>
            <a:ext cx="4280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ItcKabel-Book"/>
              </a:rPr>
              <a:t>Series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330-C53B-4477-A030-AE3171EE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6EA4EE6-4A0A-45E6-B770-389C00890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653" y="2637963"/>
            <a:ext cx="8842159" cy="297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6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330-C53B-4477-A030-AE3171EE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9283BA1-E3C5-4986-B3D2-8D0F291B9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0" y="3130008"/>
            <a:ext cx="3311371" cy="958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5953D5-2F1A-4E24-AAD4-032E668F5709}"/>
                  </a:ext>
                </a:extLst>
              </p:cNvPr>
              <p:cNvSpPr txBox="1"/>
              <p:nvPr/>
            </p:nvSpPr>
            <p:spPr>
              <a:xfrm>
                <a:off x="487619" y="4197324"/>
                <a:ext cx="3420355" cy="520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𝟏𝟒𝟎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𝟎𝟔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𝐦𝐀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5953D5-2F1A-4E24-AAD4-032E668F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9" y="4197324"/>
                <a:ext cx="3420355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0F77999-14A3-4139-91D3-E5D11499F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506" y="1697946"/>
            <a:ext cx="7721774" cy="45863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F84E6B-ADC3-4B50-B317-8FB90E129BEF}"/>
                  </a:ext>
                </a:extLst>
              </p:cNvPr>
              <p:cNvSpPr txBox="1"/>
              <p:nvPr/>
            </p:nvSpPr>
            <p:spPr>
              <a:xfrm>
                <a:off x="417250" y="4936862"/>
                <a:ext cx="34203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F84E6B-ADC3-4B50-B317-8FB90E12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4936862"/>
                <a:ext cx="3420355" cy="276999"/>
              </a:xfrm>
              <a:prstGeom prst="rect">
                <a:avLst/>
              </a:prstGeom>
              <a:blipFill>
                <a:blip r:embed="rId7"/>
                <a:stretch>
                  <a:fillRect l="-231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23FF56-B1DF-42BF-AF1E-7D5040BFD883}"/>
                  </a:ext>
                </a:extLst>
              </p:cNvPr>
              <p:cNvSpPr txBox="1"/>
              <p:nvPr/>
            </p:nvSpPr>
            <p:spPr>
              <a:xfrm>
                <a:off x="410382" y="5318825"/>
                <a:ext cx="34203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23FF56-B1DF-42BF-AF1E-7D5040BF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82" y="5318825"/>
                <a:ext cx="3420355" cy="276999"/>
              </a:xfrm>
              <a:prstGeom prst="rect">
                <a:avLst/>
              </a:prstGeom>
              <a:blipFill>
                <a:blip r:embed="rId8"/>
                <a:stretch>
                  <a:fillRect l="-231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1536B5-44D5-45AF-A42E-6A649AA228D8}"/>
                  </a:ext>
                </a:extLst>
              </p:cNvPr>
              <p:cNvSpPr txBox="1"/>
              <p:nvPr/>
            </p:nvSpPr>
            <p:spPr>
              <a:xfrm>
                <a:off x="400857" y="5704573"/>
                <a:ext cx="34203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1536B5-44D5-45AF-A42E-6A649AA22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7" y="5704573"/>
                <a:ext cx="3420355" cy="276999"/>
              </a:xfrm>
              <a:prstGeom prst="rect">
                <a:avLst/>
              </a:prstGeom>
              <a:blipFill>
                <a:blip r:embed="rId9"/>
                <a:stretch>
                  <a:fillRect l="-249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D9249A-F31E-4DAA-9C8D-90A5EF5112F0}"/>
                  </a:ext>
                </a:extLst>
              </p:cNvPr>
              <p:cNvSpPr txBox="1"/>
              <p:nvPr/>
            </p:nvSpPr>
            <p:spPr>
              <a:xfrm>
                <a:off x="407725" y="6184637"/>
                <a:ext cx="34203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D9249A-F31E-4DAA-9C8D-90A5EF511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5" y="6184637"/>
                <a:ext cx="3420355" cy="276999"/>
              </a:xfrm>
              <a:prstGeom prst="rect">
                <a:avLst/>
              </a:prstGeom>
              <a:blipFill>
                <a:blip r:embed="rId10"/>
                <a:stretch>
                  <a:fillRect l="-2496" t="-31111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F7DAF9-973C-4777-ABBF-B8FFC15564DC}"/>
                  </a:ext>
                </a:extLst>
              </p:cNvPr>
              <p:cNvSpPr txBox="1"/>
              <p:nvPr/>
            </p:nvSpPr>
            <p:spPr>
              <a:xfrm>
                <a:off x="379150" y="6527537"/>
                <a:ext cx="342035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F7DAF9-973C-4777-ABBF-B8FFC1556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50" y="6527537"/>
                <a:ext cx="3420355" cy="276999"/>
              </a:xfrm>
              <a:prstGeom prst="rect">
                <a:avLst/>
              </a:prstGeom>
              <a:blipFill>
                <a:blip r:embed="rId11"/>
                <a:stretch>
                  <a:fillRect l="-231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33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VOLTAGE SOURCES IN SERIES</a:t>
            </a: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0459D-061E-4902-81AB-ABCF281659F6}"/>
              </a:ext>
            </a:extLst>
          </p:cNvPr>
          <p:cNvSpPr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If a circuit has more than one voltage source in series, then the voltage sources may effectively be replaced by a single source having a value that is the sum or difference of the individual sources. </a:t>
            </a:r>
          </a:p>
        </p:txBody>
      </p:sp>
    </p:spTree>
    <p:extLst>
      <p:ext uri="{BB962C8B-B14F-4D97-AF65-F5344CB8AC3E}">
        <p14:creationId xmlns:p14="http://schemas.microsoft.com/office/powerpoint/2010/main" val="191312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VOLTAGE SOURCES IN SERIES</a:t>
            </a:r>
          </a:p>
        </p:txBody>
      </p:sp>
      <p:sp>
        <p:nvSpPr>
          <p:cNvPr id="17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0459D-061E-4902-81AB-ABCF281659F6}"/>
              </a:ext>
            </a:extLst>
          </p:cNvPr>
          <p:cNvSpPr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en-US" sz="3200" b="1" dirty="0"/>
              <a:t>Since the sources may have different polarities, it is necessary to consider polarities in determining the resulting magnitude and polarity of the equivalent voltage source.</a:t>
            </a:r>
          </a:p>
        </p:txBody>
      </p:sp>
    </p:spTree>
    <p:extLst>
      <p:ext uri="{BB962C8B-B14F-4D97-AF65-F5344CB8AC3E}">
        <p14:creationId xmlns:p14="http://schemas.microsoft.com/office/powerpoint/2010/main" val="261285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47589" y="376847"/>
            <a:ext cx="5683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C6E67-5561-4873-A369-6BFE4C477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52"/>
          <a:stretch/>
        </p:blipFill>
        <p:spPr>
          <a:xfrm>
            <a:off x="1915866" y="1023178"/>
            <a:ext cx="1954798" cy="5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2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47589" y="376847"/>
            <a:ext cx="5683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SERIES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E03F5-7FB5-4EFC-83EB-485FAEEC1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259"/>
          <a:stretch/>
        </p:blipFill>
        <p:spPr>
          <a:xfrm>
            <a:off x="1915866" y="1023178"/>
            <a:ext cx="5443722" cy="5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7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47589" y="376847"/>
            <a:ext cx="5683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VOLTAGE SOURCES IN SERIES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18A1A-B307-4715-92CC-0652BA895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66" y="1023178"/>
            <a:ext cx="8408496" cy="5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47589" y="376847"/>
            <a:ext cx="5683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C1000B"/>
                </a:solidFill>
                <a:latin typeface="ItcKabel-Book"/>
              </a:rPr>
              <a:t>VOLTAGE SOURCES IN SERIES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8B49DE-113C-49E0-B6D5-81E23029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7" y="919902"/>
            <a:ext cx="4133850" cy="5781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7F22A4-170A-437D-AF58-090C11CFE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265" y="1466453"/>
            <a:ext cx="5791636" cy="42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3247589" y="376847"/>
            <a:ext cx="56836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C1000B"/>
                </a:solidFill>
                <a:latin typeface="ItcKabel-Book"/>
              </a:rPr>
              <a:t>VOLTAGE SOURCES IN SERIES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6BD14-C78A-4207-BAFE-0BFFC0EED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233515"/>
            <a:ext cx="10896600" cy="54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E86C8-1B7B-4786-A7AA-781EA16E7344}"/>
              </a:ext>
            </a:extLst>
          </p:cNvPr>
          <p:cNvSpPr/>
          <p:nvPr/>
        </p:nvSpPr>
        <p:spPr>
          <a:xfrm>
            <a:off x="2361460" y="385724"/>
            <a:ext cx="7075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Laws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E7091-0C0A-4E30-8F2A-AF712AE19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848" y="807868"/>
            <a:ext cx="2853540" cy="326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25F921-A828-4084-8E7B-A3D8FB81EFBE}"/>
              </a:ext>
            </a:extLst>
          </p:cNvPr>
          <p:cNvSpPr/>
          <p:nvPr/>
        </p:nvSpPr>
        <p:spPr>
          <a:xfrm>
            <a:off x="9271805" y="4076268"/>
            <a:ext cx="2472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E70"/>
                </a:solidFill>
                <a:latin typeface="ItcKabel-Bold"/>
              </a:rPr>
              <a:t>Gustav Robert Kirchhoff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94C48-9BF9-438C-AC58-B58CD3EDE929}"/>
              </a:ext>
            </a:extLst>
          </p:cNvPr>
          <p:cNvSpPr/>
          <p:nvPr/>
        </p:nvSpPr>
        <p:spPr>
          <a:xfrm>
            <a:off x="1156209" y="3568436"/>
            <a:ext cx="6647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9E70"/>
                </a:solidFill>
                <a:latin typeface="ItcKabel-Medium"/>
              </a:rPr>
              <a:t>Kirchhoff’s current law (KCL) </a:t>
            </a:r>
            <a:r>
              <a:rPr lang="en-US" sz="2800" dirty="0"/>
              <a:t>states that the algebraic sum of currents entering a node (or a closed boundary) is zero.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A2562E-8B0B-4E3C-B497-710911BC40BB}"/>
              </a:ext>
            </a:extLst>
          </p:cNvPr>
          <p:cNvSpPr/>
          <p:nvPr/>
        </p:nvSpPr>
        <p:spPr>
          <a:xfrm>
            <a:off x="1085188" y="1546909"/>
            <a:ext cx="67182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9E70"/>
                </a:solidFill>
                <a:latin typeface="ItcKabel-Medium"/>
              </a:rPr>
              <a:t>Kirchhoff’s voltage law (KVL) </a:t>
            </a:r>
            <a:r>
              <a:rPr lang="en-US" sz="2800" dirty="0"/>
              <a:t>states that the algebraic sum of all voltages around a closed path (or loop) is zero.</a:t>
            </a:r>
          </a:p>
        </p:txBody>
      </p:sp>
    </p:spTree>
    <p:extLst>
      <p:ext uri="{BB962C8B-B14F-4D97-AF65-F5344CB8AC3E}">
        <p14:creationId xmlns:p14="http://schemas.microsoft.com/office/powerpoint/2010/main" val="398734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B2BEA-9226-4FE4-AFF6-79501A653F99}"/>
              </a:ext>
            </a:extLst>
          </p:cNvPr>
          <p:cNvSpPr/>
          <p:nvPr/>
        </p:nvSpPr>
        <p:spPr>
          <a:xfrm>
            <a:off x="1103789" y="1312506"/>
            <a:ext cx="10810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Two elements are in series if</a:t>
            </a:r>
          </a:p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1. They have only one terminal in common (i.e., one lead of one is connected to only one lead of the other).</a:t>
            </a:r>
          </a:p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2. The common point between the two elements is not connected to another current-carrying element.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BC245-033C-4B63-BC6F-EA68A0F2377E}"/>
              </a:ext>
            </a:extLst>
          </p:cNvPr>
          <p:cNvSpPr/>
          <p:nvPr/>
        </p:nvSpPr>
        <p:spPr>
          <a:xfrm>
            <a:off x="1103789" y="2315543"/>
            <a:ext cx="4934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current is the same through series elements.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B3629-0204-44F5-AE08-093B9E9A5103}"/>
              </a:ext>
            </a:extLst>
          </p:cNvPr>
          <p:cNvSpPr/>
          <p:nvPr/>
        </p:nvSpPr>
        <p:spPr>
          <a:xfrm>
            <a:off x="1103789" y="2760676"/>
            <a:ext cx="790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F449A"/>
                </a:solidFill>
                <a:latin typeface="Times New Roman" panose="02020603050405020304" pitchFamily="18" charset="0"/>
              </a:rPr>
              <a:t>The total resistance of a series circuit is the sum of the resistance levels.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D63A8-4E93-4497-9D3B-1DCDFE23A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89" y="3366499"/>
            <a:ext cx="5940942" cy="626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72454-85AC-4564-8B5F-83CB5763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19" y="4069224"/>
            <a:ext cx="3328200" cy="9585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037773-C7DA-4118-B122-3F34DA5A9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89" y="5103592"/>
            <a:ext cx="6450001" cy="630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AD146-2093-4F03-9AFE-1149E6FA4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19" y="5727063"/>
            <a:ext cx="4747201" cy="977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62230D-C0C3-4075-9AAA-2CF6B6ECC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460" y="3130008"/>
            <a:ext cx="4434581" cy="33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33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AE982-D7D9-48C0-B97C-CE626CBE1FDA}"/>
              </a:ext>
            </a:extLst>
          </p:cNvPr>
          <p:cNvSpPr/>
          <p:nvPr/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Kirchhoff’s voltage law (KVL)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CC43C-9F96-4019-8E17-0CF353671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571" y="1086756"/>
            <a:ext cx="5391150" cy="8895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A28FD-6D34-4F4B-B26B-4862AF4CCFA9}"/>
              </a:ext>
            </a:extLst>
          </p:cNvPr>
          <p:cNvSpPr/>
          <p:nvPr/>
        </p:nvSpPr>
        <p:spPr>
          <a:xfrm>
            <a:off x="3657600" y="2370273"/>
            <a:ext cx="7188199" cy="1292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closed loop </a:t>
            </a:r>
            <a:r>
              <a:rPr lang="en-US" dirty="0"/>
              <a:t>is any continuous path that leaves a point in one direction and returns to that same point from another direction without leaving the circuit.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4A63C7-FA40-45D4-9B61-242063085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02" y="3016318"/>
            <a:ext cx="4694176" cy="3779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CDD91-D930-4422-A641-DFBCFAC72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056" y="3703675"/>
            <a:ext cx="3947400" cy="6047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252A54-CC9D-4B90-ACB6-BFDA83BE2198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7B0AA6-6E47-4F82-8E45-96593540F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798" y="4358315"/>
            <a:ext cx="2734801" cy="5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3B0AD2-2C60-4831-A387-FC663FBFF03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Kirchhoff’s voltage law (KVL) 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C121D-4B98-45C2-B859-A2526F96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207108"/>
            <a:ext cx="4548187" cy="1134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2BFDF6-5B0A-4175-B548-168FA2CF0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19" y="1207108"/>
            <a:ext cx="5326047" cy="3119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E6B4CB-6D7E-46CE-BF4F-9FEEB6694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195"/>
          <a:stretch/>
        </p:blipFill>
        <p:spPr>
          <a:xfrm>
            <a:off x="449919" y="1247775"/>
            <a:ext cx="5669859" cy="11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65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3B0AD2-2C60-4831-A387-FC663FBFF03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Kirchhoff’s voltage law (KVL) 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BFDF6-5B0A-4175-B548-168FA2CF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19" y="1207108"/>
            <a:ext cx="5326047" cy="31192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A63B91-0115-4FDF-96D7-D1C38C8881FD}"/>
              </a:ext>
            </a:extLst>
          </p:cNvPr>
          <p:cNvSpPr/>
          <p:nvPr/>
        </p:nvSpPr>
        <p:spPr>
          <a:xfrm>
            <a:off x="7781925" y="1136342"/>
            <a:ext cx="1190503" cy="439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BC9B2-30FC-49A4-B6C3-E5A0BEF0C674}"/>
              </a:ext>
            </a:extLst>
          </p:cNvPr>
          <p:cNvSpPr/>
          <p:nvPr/>
        </p:nvSpPr>
        <p:spPr>
          <a:xfrm>
            <a:off x="10809210" y="2638148"/>
            <a:ext cx="1190503" cy="439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ED918-B362-4113-AF20-E6AD51608884}"/>
              </a:ext>
            </a:extLst>
          </p:cNvPr>
          <p:cNvSpPr/>
          <p:nvPr/>
        </p:nvSpPr>
        <p:spPr>
          <a:xfrm>
            <a:off x="7428298" y="2638148"/>
            <a:ext cx="1190503" cy="439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Question mark">
            <a:extLst>
              <a:ext uri="{FF2B5EF4-FFF2-40B4-BE49-F238E27FC236}">
                <a16:creationId xmlns:a16="http://schemas.microsoft.com/office/drawing/2014/main" id="{C8CD1D1A-6FCB-4B00-8D59-D53125C0C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9905" y="1114176"/>
            <a:ext cx="440029" cy="440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ACAB78-7087-49BD-A3FB-44CAAEDC9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9913"/>
          <a:stretch/>
        </p:blipFill>
        <p:spPr>
          <a:xfrm>
            <a:off x="449919" y="1247775"/>
            <a:ext cx="5669859" cy="274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3B0AD2-2C60-4831-A387-FC663FBFF03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Kirchhoff’s voltage law (KVL) 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BFDF6-5B0A-4175-B548-168FA2CF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19" y="1207108"/>
            <a:ext cx="5326047" cy="3119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B870-4F73-412C-A196-A1684D34E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50"/>
          <a:stretch/>
        </p:blipFill>
        <p:spPr>
          <a:xfrm>
            <a:off x="449919" y="1247775"/>
            <a:ext cx="5669859" cy="3413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A84724-1BE6-4C1B-ACA5-8AEE1A348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088" y="1125220"/>
            <a:ext cx="957262" cy="4892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BD7C14-6EBC-4D94-B11B-20F08EF1E896}"/>
              </a:ext>
            </a:extLst>
          </p:cNvPr>
          <p:cNvSpPr/>
          <p:nvPr/>
        </p:nvSpPr>
        <p:spPr>
          <a:xfrm>
            <a:off x="9126245" y="1986933"/>
            <a:ext cx="1136341" cy="34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0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3B0AD2-2C60-4831-A387-FC663FBFF03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Kirchhoff’s voltage law (KVL) 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BFDF6-5B0A-4175-B548-168FA2CF0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19" y="1207108"/>
            <a:ext cx="5326047" cy="31192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B870-4F73-412C-A196-A1684D34E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9" y="1247775"/>
            <a:ext cx="5669859" cy="4572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658824-B771-40CC-86B1-8C9C340E77E6}"/>
              </a:ext>
            </a:extLst>
          </p:cNvPr>
          <p:cNvSpPr/>
          <p:nvPr/>
        </p:nvSpPr>
        <p:spPr>
          <a:xfrm>
            <a:off x="8058149" y="2031692"/>
            <a:ext cx="590551" cy="34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D7C14-6EBC-4D94-B11B-20F08EF1E896}"/>
              </a:ext>
            </a:extLst>
          </p:cNvPr>
          <p:cNvSpPr/>
          <p:nvPr/>
        </p:nvSpPr>
        <p:spPr>
          <a:xfrm>
            <a:off x="9886949" y="2679392"/>
            <a:ext cx="590551" cy="349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2CEA9D-3385-4559-B303-121C5110FB1A}"/>
              </a:ext>
            </a:extLst>
          </p:cNvPr>
          <p:cNvSpPr/>
          <p:nvPr/>
        </p:nvSpPr>
        <p:spPr>
          <a:xfrm>
            <a:off x="7781925" y="1136342"/>
            <a:ext cx="1190503" cy="439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0923B1-CAD6-4977-893F-1F025D99C71B}"/>
              </a:ext>
            </a:extLst>
          </p:cNvPr>
          <p:cNvSpPr/>
          <p:nvPr/>
        </p:nvSpPr>
        <p:spPr>
          <a:xfrm>
            <a:off x="10809210" y="2638148"/>
            <a:ext cx="1190503" cy="439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2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5FD9C-A9EC-435D-B1E3-A11EA6BB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3" b="14172"/>
          <a:stretch/>
        </p:blipFill>
        <p:spPr>
          <a:xfrm>
            <a:off x="6348294" y="852314"/>
            <a:ext cx="5514973" cy="339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D54581-4A1D-4550-B62F-DE7B18E03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705"/>
          <a:stretch/>
        </p:blipFill>
        <p:spPr>
          <a:xfrm>
            <a:off x="542925" y="1219200"/>
            <a:ext cx="478418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2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5FD9C-A9EC-435D-B1E3-A11EA6BB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3" b="14172"/>
          <a:stretch/>
        </p:blipFill>
        <p:spPr>
          <a:xfrm>
            <a:off x="6348294" y="852314"/>
            <a:ext cx="5514973" cy="3391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7B682-2C65-4D3D-B52B-5C6E042ED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941" y="4136099"/>
            <a:ext cx="8171326" cy="2716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F7A75A-D76F-42F6-9895-033BC0755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527"/>
          <a:stretch/>
        </p:blipFill>
        <p:spPr>
          <a:xfrm>
            <a:off x="542925" y="1219200"/>
            <a:ext cx="478418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5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5FD9C-A9EC-435D-B1E3-A11EA6BB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3" b="14172"/>
          <a:stretch/>
        </p:blipFill>
        <p:spPr>
          <a:xfrm>
            <a:off x="6348294" y="852314"/>
            <a:ext cx="5514973" cy="339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8E09F-8A0E-4E59-8ABF-BB0AE80BB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24"/>
          <a:stretch/>
        </p:blipFill>
        <p:spPr>
          <a:xfrm>
            <a:off x="542925" y="1219200"/>
            <a:ext cx="4784185" cy="1408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AB47F7-BC6B-402A-BF31-8098D6273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41" y="4136099"/>
            <a:ext cx="8171326" cy="27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5FD9C-A9EC-435D-B1E3-A11EA6BB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3" b="14172"/>
          <a:stretch/>
        </p:blipFill>
        <p:spPr>
          <a:xfrm>
            <a:off x="6348294" y="852314"/>
            <a:ext cx="5514973" cy="339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8E09F-8A0E-4E59-8ABF-BB0AE80BB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64"/>
          <a:stretch/>
        </p:blipFill>
        <p:spPr>
          <a:xfrm>
            <a:off x="542925" y="1219200"/>
            <a:ext cx="4784185" cy="1754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B5C81-4545-41C7-B353-0AC2E81D7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41" y="4136099"/>
            <a:ext cx="8171326" cy="27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52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5FD9C-A9EC-435D-B1E3-A11EA6BB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3" b="14172"/>
          <a:stretch/>
        </p:blipFill>
        <p:spPr>
          <a:xfrm>
            <a:off x="6348294" y="852314"/>
            <a:ext cx="5514973" cy="339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8E09F-8A0E-4E59-8ABF-BB0AE80BB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74"/>
          <a:stretch/>
        </p:blipFill>
        <p:spPr>
          <a:xfrm>
            <a:off x="542925" y="1219200"/>
            <a:ext cx="4784185" cy="2367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42CE7-C59D-4A56-A72D-F245E6F17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41" y="4136099"/>
            <a:ext cx="8171326" cy="27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62230D-C0C3-4075-9AAA-2CF6B6ECC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4"/>
          <a:stretch/>
        </p:blipFill>
        <p:spPr>
          <a:xfrm>
            <a:off x="7650460" y="3130008"/>
            <a:ext cx="4103575" cy="3374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DDA8C-A7E1-4442-A3E9-E8E012C3904E}"/>
              </a:ext>
            </a:extLst>
          </p:cNvPr>
          <p:cNvSpPr txBox="1"/>
          <p:nvPr/>
        </p:nvSpPr>
        <p:spPr>
          <a:xfrm>
            <a:off x="10058399" y="304342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3.3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09213-5727-4198-B0F3-63400499CF24}"/>
              </a:ext>
            </a:extLst>
          </p:cNvPr>
          <p:cNvSpPr txBox="1"/>
          <p:nvPr/>
        </p:nvSpPr>
        <p:spPr>
          <a:xfrm>
            <a:off x="10166409" y="6125469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8BF7F5-1A43-459C-98F6-A319CC76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74" t="42956" b="43099"/>
          <a:stretch/>
        </p:blipFill>
        <p:spPr>
          <a:xfrm>
            <a:off x="9757636" y="4534103"/>
            <a:ext cx="391415" cy="4705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BF902B-3EED-4F9B-B53D-792394C38E7D}"/>
              </a:ext>
            </a:extLst>
          </p:cNvPr>
          <p:cNvSpPr txBox="1"/>
          <p:nvPr/>
        </p:nvSpPr>
        <p:spPr>
          <a:xfrm>
            <a:off x="10114620" y="457335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32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5FD9C-A9EC-435D-B1E3-A11EA6BB1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3" b="14172"/>
          <a:stretch/>
        </p:blipFill>
        <p:spPr>
          <a:xfrm>
            <a:off x="6348294" y="852314"/>
            <a:ext cx="5514973" cy="3391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8E09F-8A0E-4E59-8ABF-BB0AE80B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219200"/>
            <a:ext cx="4784185" cy="2824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47C07-6222-4A0C-B848-686AFB8AC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41" y="4136099"/>
            <a:ext cx="8171326" cy="271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6954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EF7FD-3038-450A-86FD-D81B14B6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0" y="1930708"/>
            <a:ext cx="3834376" cy="42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86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6954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74475-279E-49AD-AAF7-00A2A3B8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0" y="1930708"/>
            <a:ext cx="3834376" cy="4244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638A76-A7EB-4BFC-8408-C9B485A2B258}"/>
              </a:ext>
            </a:extLst>
          </p:cNvPr>
          <p:cNvSpPr/>
          <p:nvPr/>
        </p:nvSpPr>
        <p:spPr>
          <a:xfrm>
            <a:off x="3693111" y="2716567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EBABA-6925-4B7B-AE6D-75DA1EEEAF55}"/>
              </a:ext>
            </a:extLst>
          </p:cNvPr>
          <p:cNvSpPr/>
          <p:nvPr/>
        </p:nvSpPr>
        <p:spPr>
          <a:xfrm>
            <a:off x="442401" y="3238130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10265-6015-4310-9984-DB58F6D57935}"/>
              </a:ext>
            </a:extLst>
          </p:cNvPr>
          <p:cNvSpPr/>
          <p:nvPr/>
        </p:nvSpPr>
        <p:spPr>
          <a:xfrm>
            <a:off x="2158754" y="5425738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1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6954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74475-279E-49AD-AAF7-00A2A3B8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0" y="1930708"/>
            <a:ext cx="3834376" cy="4244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638A76-A7EB-4BFC-8408-C9B485A2B258}"/>
              </a:ext>
            </a:extLst>
          </p:cNvPr>
          <p:cNvSpPr/>
          <p:nvPr/>
        </p:nvSpPr>
        <p:spPr>
          <a:xfrm>
            <a:off x="3693111" y="2716567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EBABA-6925-4B7B-AE6D-75DA1EEEAF55}"/>
              </a:ext>
            </a:extLst>
          </p:cNvPr>
          <p:cNvSpPr/>
          <p:nvPr/>
        </p:nvSpPr>
        <p:spPr>
          <a:xfrm>
            <a:off x="442401" y="3238130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10265-6015-4310-9984-DB58F6D57935}"/>
              </a:ext>
            </a:extLst>
          </p:cNvPr>
          <p:cNvSpPr/>
          <p:nvPr/>
        </p:nvSpPr>
        <p:spPr>
          <a:xfrm>
            <a:off x="2158754" y="5425738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BA7AD6-7B6B-42F9-B540-97D23925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72"/>
          <a:stretch/>
        </p:blipFill>
        <p:spPr>
          <a:xfrm>
            <a:off x="4179277" y="1930708"/>
            <a:ext cx="3597562" cy="42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9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6954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74475-279E-49AD-AAF7-00A2A3B8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0" y="1930708"/>
            <a:ext cx="3834376" cy="42442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638A76-A7EB-4BFC-8408-C9B485A2B258}"/>
              </a:ext>
            </a:extLst>
          </p:cNvPr>
          <p:cNvSpPr/>
          <p:nvPr/>
        </p:nvSpPr>
        <p:spPr>
          <a:xfrm>
            <a:off x="3693111" y="2716567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EBABA-6925-4B7B-AE6D-75DA1EEEAF55}"/>
              </a:ext>
            </a:extLst>
          </p:cNvPr>
          <p:cNvSpPr/>
          <p:nvPr/>
        </p:nvSpPr>
        <p:spPr>
          <a:xfrm>
            <a:off x="442401" y="3238130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910265-6015-4310-9984-DB58F6D57935}"/>
              </a:ext>
            </a:extLst>
          </p:cNvPr>
          <p:cNvSpPr/>
          <p:nvPr/>
        </p:nvSpPr>
        <p:spPr>
          <a:xfrm>
            <a:off x="2158754" y="5425738"/>
            <a:ext cx="399495" cy="381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BA7AD6-7B6B-42F9-B540-97D23925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672"/>
          <a:stretch/>
        </p:blipFill>
        <p:spPr>
          <a:xfrm>
            <a:off x="4179277" y="1930708"/>
            <a:ext cx="3597562" cy="42442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AB6B37-6392-40C6-B11A-9419DFC4A30A}"/>
              </a:ext>
            </a:extLst>
          </p:cNvPr>
          <p:cNvSpPr/>
          <p:nvPr/>
        </p:nvSpPr>
        <p:spPr>
          <a:xfrm>
            <a:off x="4276777" y="3047259"/>
            <a:ext cx="399495" cy="156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9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695417" y="889915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74475-279E-49AD-AAF7-00A2A3B8E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20" y="1930708"/>
            <a:ext cx="3834376" cy="4244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E3744-53A7-4A36-9984-6D688AA2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77" y="1930708"/>
            <a:ext cx="7601392" cy="42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24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5811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59D79-8517-4429-AF97-0A61CAB21E0C}"/>
              </a:ext>
            </a:extLst>
          </p:cNvPr>
          <p:cNvSpPr/>
          <p:nvPr/>
        </p:nvSpPr>
        <p:spPr>
          <a:xfrm>
            <a:off x="476342" y="1930708"/>
            <a:ext cx="263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3                                        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AF8EF-7BC9-468D-A29A-6FEFA148761E}"/>
              </a:ext>
            </a:extLst>
          </p:cNvPr>
          <p:cNvSpPr/>
          <p:nvPr/>
        </p:nvSpPr>
        <p:spPr>
          <a:xfrm>
            <a:off x="447768" y="2540308"/>
            <a:ext cx="396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6V+1V - 2V = 5V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335A6F-470C-40AE-AFE2-FB8C3631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77" y="1930708"/>
            <a:ext cx="7601392" cy="42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76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5811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59D79-8517-4429-AF97-0A61CAB21E0C}"/>
              </a:ext>
            </a:extLst>
          </p:cNvPr>
          <p:cNvSpPr/>
          <p:nvPr/>
        </p:nvSpPr>
        <p:spPr>
          <a:xfrm>
            <a:off x="476342" y="1930708"/>
            <a:ext cx="263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3                                        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AF8EF-7BC9-468D-A29A-6FEFA148761E}"/>
              </a:ext>
            </a:extLst>
          </p:cNvPr>
          <p:cNvSpPr/>
          <p:nvPr/>
        </p:nvSpPr>
        <p:spPr>
          <a:xfrm>
            <a:off x="447768" y="2540308"/>
            <a:ext cx="396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6V+1V - 2V = 5V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5AAC6-4540-4A03-BD82-DC108CF25365}"/>
              </a:ext>
            </a:extLst>
          </p:cNvPr>
          <p:cNvSpPr/>
          <p:nvPr/>
        </p:nvSpPr>
        <p:spPr>
          <a:xfrm>
            <a:off x="362043" y="3149908"/>
            <a:ext cx="396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33560-851A-4472-9EB2-A6487C36DB7F}"/>
              </a:ext>
            </a:extLst>
          </p:cNvPr>
          <p:cNvSpPr/>
          <p:nvPr/>
        </p:nvSpPr>
        <p:spPr>
          <a:xfrm>
            <a:off x="333467" y="3797608"/>
            <a:ext cx="5020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=10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Ω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335A6F-470C-40AE-AFE2-FB8C3631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277" y="1930708"/>
            <a:ext cx="7601392" cy="42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4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575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Kirchhoff’s voltage law (KVL)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F7505F-AEB9-488B-A9A9-C2DD6E13CC2D}"/>
              </a:ext>
            </a:extLst>
          </p:cNvPr>
          <p:cNvSpPr/>
          <p:nvPr/>
        </p:nvSpPr>
        <p:spPr>
          <a:xfrm>
            <a:off x="581117" y="890013"/>
            <a:ext cx="112184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 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Simplify the circuit of Figure shown into a single source in series with the four resistors. Determine the magnitude of the current in the resulting circuit.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C59D79-8517-4429-AF97-0A61CAB21E0C}"/>
              </a:ext>
            </a:extLst>
          </p:cNvPr>
          <p:cNvSpPr/>
          <p:nvPr/>
        </p:nvSpPr>
        <p:spPr>
          <a:xfrm>
            <a:off x="476342" y="1930708"/>
            <a:ext cx="2638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3                                        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DAF8EF-7BC9-468D-A29A-6FEFA148761E}"/>
              </a:ext>
            </a:extLst>
          </p:cNvPr>
          <p:cNvSpPr/>
          <p:nvPr/>
        </p:nvSpPr>
        <p:spPr>
          <a:xfrm>
            <a:off x="447768" y="2540308"/>
            <a:ext cx="396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6V+1V - 2V = 5V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5AAC6-4540-4A03-BD82-DC108CF25365}"/>
              </a:ext>
            </a:extLst>
          </p:cNvPr>
          <p:cNvSpPr/>
          <p:nvPr/>
        </p:nvSpPr>
        <p:spPr>
          <a:xfrm>
            <a:off x="362043" y="3149908"/>
            <a:ext cx="3962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3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833560-851A-4472-9EB2-A6487C36DB7F}"/>
              </a:ext>
            </a:extLst>
          </p:cNvPr>
          <p:cNvSpPr/>
          <p:nvPr/>
        </p:nvSpPr>
        <p:spPr>
          <a:xfrm>
            <a:off x="333467" y="3797608"/>
            <a:ext cx="5020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R</a:t>
            </a:r>
            <a:r>
              <a:rPr lang="en-US" sz="10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4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MathematicalPi-One"/>
              </a:rPr>
              <a:t>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=10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Ω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3E63C-5B8B-4289-946A-2F135260D854}"/>
                  </a:ext>
                </a:extLst>
              </p:cNvPr>
              <p:cNvSpPr txBox="1"/>
              <p:nvPr/>
            </p:nvSpPr>
            <p:spPr>
              <a:xfrm>
                <a:off x="333467" y="4514323"/>
                <a:ext cx="3381284" cy="7618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l-GR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3E63C-5B8B-4289-946A-2F135260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67" y="4514323"/>
                <a:ext cx="3381284" cy="7618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F3335A6F-470C-40AE-AFE2-FB8C36314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277" y="1930708"/>
            <a:ext cx="7601392" cy="42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6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Voltage Divider Rule (VDR)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3ECC4-3FA3-4111-B333-30EE0EDA4988}"/>
              </a:ext>
            </a:extLst>
          </p:cNvPr>
          <p:cNvSpPr/>
          <p:nvPr/>
        </p:nvSpPr>
        <p:spPr>
          <a:xfrm>
            <a:off x="605897" y="1028343"/>
            <a:ext cx="1022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dropped across any series resistor is proportional to the magnitude of the resistor. The total voltage dropped across all resistors must equal the applied voltage source(s) by KVL.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12A90-4D78-4511-B02A-2AC7B4F9D855}"/>
              </a:ext>
            </a:extLst>
          </p:cNvPr>
          <p:cNvSpPr/>
          <p:nvPr/>
        </p:nvSpPr>
        <p:spPr>
          <a:xfrm>
            <a:off x="600074" y="1813004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divider rule allows us to determine the voltage across any series resistance in a single step, without first calculating the current. We </a:t>
            </a:r>
            <a:r>
              <a:rPr lang="en-US" dirty="0"/>
              <a:t>have seen that for any number of resistors in series the current in the circuit is determined by Ohm’s law as</a:t>
            </a:r>
          </a:p>
        </p:txBody>
      </p:sp>
    </p:spTree>
    <p:extLst>
      <p:ext uri="{BB962C8B-B14F-4D97-AF65-F5344CB8AC3E}">
        <p14:creationId xmlns:p14="http://schemas.microsoft.com/office/powerpoint/2010/main" val="128567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62230D-C0C3-4075-9AAA-2CF6B6ECC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4"/>
          <a:stretch/>
        </p:blipFill>
        <p:spPr>
          <a:xfrm>
            <a:off x="7650460" y="3130008"/>
            <a:ext cx="4103575" cy="3374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DDA8C-A7E1-4442-A3E9-E8E012C3904E}"/>
              </a:ext>
            </a:extLst>
          </p:cNvPr>
          <p:cNvSpPr txBox="1"/>
          <p:nvPr/>
        </p:nvSpPr>
        <p:spPr>
          <a:xfrm>
            <a:off x="10058399" y="304342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3.3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09213-5727-4198-B0F3-63400499CF24}"/>
              </a:ext>
            </a:extLst>
          </p:cNvPr>
          <p:cNvSpPr txBox="1"/>
          <p:nvPr/>
        </p:nvSpPr>
        <p:spPr>
          <a:xfrm>
            <a:off x="10166409" y="6125469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8BF7F5-1A43-459C-98F6-A319CC76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74" t="42956" b="43099"/>
          <a:stretch/>
        </p:blipFill>
        <p:spPr>
          <a:xfrm>
            <a:off x="9757636" y="4534103"/>
            <a:ext cx="391415" cy="4705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BF902B-3EED-4F9B-B53D-792394C38E7D}"/>
              </a:ext>
            </a:extLst>
          </p:cNvPr>
          <p:cNvSpPr txBox="1"/>
          <p:nvPr/>
        </p:nvSpPr>
        <p:spPr>
          <a:xfrm>
            <a:off x="10114620" y="457335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A2B3CA-27C2-47DE-99B5-1ADB42B3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8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Voltage Divider Rule (VDR)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12A90-4D78-4511-B02A-2AC7B4F9D855}"/>
              </a:ext>
            </a:extLst>
          </p:cNvPr>
          <p:cNvSpPr/>
          <p:nvPr/>
        </p:nvSpPr>
        <p:spPr>
          <a:xfrm>
            <a:off x="600074" y="1813004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divider rule allows us to determine the voltage across any series resistance in a single step, without first calculating the current. We </a:t>
            </a:r>
            <a:r>
              <a:rPr lang="en-US" dirty="0"/>
              <a:t>have seen that for any number of resistors in series the current in the circuit is determined by Ohm’s law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51CC3-E1D5-4AF5-B3AE-85B667D4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060083"/>
            <a:ext cx="2176916" cy="748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370D7-A202-4F9D-BD5A-8720163C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19" y="2494625"/>
            <a:ext cx="3372082" cy="38382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F0A8FD-E170-42A2-8EF5-0921A8B6BB1F}"/>
              </a:ext>
            </a:extLst>
          </p:cNvPr>
          <p:cNvSpPr/>
          <p:nvPr/>
        </p:nvSpPr>
        <p:spPr>
          <a:xfrm>
            <a:off x="2968007" y="3205714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applying Ohm’s law,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691493-97C2-43B0-BCB7-4989FAF88926}"/>
              </a:ext>
            </a:extLst>
          </p:cNvPr>
          <p:cNvSpPr/>
          <p:nvPr/>
        </p:nvSpPr>
        <p:spPr>
          <a:xfrm>
            <a:off x="605897" y="1028343"/>
            <a:ext cx="1022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dropped across any series resistor is proportional to the magnitude of the resistor. The total voltage dropped across all resistors must equal the applied voltage source(s) by KVL.</a:t>
            </a:r>
          </a:p>
        </p:txBody>
      </p:sp>
    </p:spTree>
    <p:extLst>
      <p:ext uri="{BB962C8B-B14F-4D97-AF65-F5344CB8AC3E}">
        <p14:creationId xmlns:p14="http://schemas.microsoft.com/office/powerpoint/2010/main" val="1997767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Voltage Divider Rule (VDR)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3ECC4-3FA3-4111-B333-30EE0EDA4988}"/>
              </a:ext>
            </a:extLst>
          </p:cNvPr>
          <p:cNvSpPr/>
          <p:nvPr/>
        </p:nvSpPr>
        <p:spPr>
          <a:xfrm>
            <a:off x="605897" y="1028343"/>
            <a:ext cx="1022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dropped across any series resistor is proportional to the magnitude of the resistor. The total voltage dropped across all resistors must equal the applied voltage source(s) by KVL.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12A90-4D78-4511-B02A-2AC7B4F9D855}"/>
              </a:ext>
            </a:extLst>
          </p:cNvPr>
          <p:cNvSpPr/>
          <p:nvPr/>
        </p:nvSpPr>
        <p:spPr>
          <a:xfrm>
            <a:off x="600074" y="1813004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divider rule allows us to determine the voltage across any series resistance in a single step, without first calculating the current. We </a:t>
            </a:r>
            <a:r>
              <a:rPr lang="en-US" dirty="0"/>
              <a:t>have seen that for any number of resistors in series the current in the circuit is determined by Ohm’s law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51CC3-E1D5-4AF5-B3AE-85B667D4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060083"/>
            <a:ext cx="2176916" cy="748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370D7-A202-4F9D-BD5A-8720163C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19" y="2494625"/>
            <a:ext cx="3372082" cy="383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AE8C5-56A4-4138-B695-832D835F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" y="3908934"/>
            <a:ext cx="1771650" cy="5048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CF0A8FD-E170-42A2-8EF5-0921A8B6BB1F}"/>
              </a:ext>
            </a:extLst>
          </p:cNvPr>
          <p:cNvSpPr/>
          <p:nvPr/>
        </p:nvSpPr>
        <p:spPr>
          <a:xfrm>
            <a:off x="2968007" y="3205714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applying Ohm’s law,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75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Voltage Divider Rule (VDR)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3ECC4-3FA3-4111-B333-30EE0EDA4988}"/>
              </a:ext>
            </a:extLst>
          </p:cNvPr>
          <p:cNvSpPr/>
          <p:nvPr/>
        </p:nvSpPr>
        <p:spPr>
          <a:xfrm>
            <a:off x="605897" y="1028343"/>
            <a:ext cx="1022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dropped across any series resistor is proportional to the magnitude of the resistor. The total voltage dropped across all resistors must equal the applied voltage source(s) by KVL.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12A90-4D78-4511-B02A-2AC7B4F9D855}"/>
              </a:ext>
            </a:extLst>
          </p:cNvPr>
          <p:cNvSpPr/>
          <p:nvPr/>
        </p:nvSpPr>
        <p:spPr>
          <a:xfrm>
            <a:off x="600074" y="1813004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divider rule allows us to determine the voltage across any series resistance in a single step, without first calculating the current. We </a:t>
            </a:r>
            <a:r>
              <a:rPr lang="en-US" dirty="0"/>
              <a:t>have seen that for any number of resistors in series the current in the circuit is determined by Ohm’s law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51CC3-E1D5-4AF5-B3AE-85B667D4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060083"/>
            <a:ext cx="2176916" cy="748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370D7-A202-4F9D-BD5A-8720163C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19" y="2494625"/>
            <a:ext cx="3372082" cy="383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AE8C5-56A4-4138-B695-832D835F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" y="3908934"/>
            <a:ext cx="1771650" cy="50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F0C6E-9A5B-4510-895C-CB595A3E8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4" y="4413759"/>
            <a:ext cx="1171575" cy="533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4B88DA-B16A-4476-ADC0-5A3061A71EF8}"/>
              </a:ext>
            </a:extLst>
          </p:cNvPr>
          <p:cNvSpPr/>
          <p:nvPr/>
        </p:nvSpPr>
        <p:spPr>
          <a:xfrm>
            <a:off x="2886631" y="4481505"/>
            <a:ext cx="29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again applying Ohm’s law,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0A8FD-E170-42A2-8EF5-0921A8B6BB1F}"/>
              </a:ext>
            </a:extLst>
          </p:cNvPr>
          <p:cNvSpPr/>
          <p:nvPr/>
        </p:nvSpPr>
        <p:spPr>
          <a:xfrm>
            <a:off x="2968007" y="3205714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applying Ohm’s law,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68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Voltage Divider Rule (VDR)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3ECC4-3FA3-4111-B333-30EE0EDA4988}"/>
              </a:ext>
            </a:extLst>
          </p:cNvPr>
          <p:cNvSpPr/>
          <p:nvPr/>
        </p:nvSpPr>
        <p:spPr>
          <a:xfrm>
            <a:off x="605897" y="1028343"/>
            <a:ext cx="1022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dropped across any series resistor is proportional to the magnitude of the resistor. The total voltage dropped across all resistors must equal the applied voltage source(s) by KVL.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12A90-4D78-4511-B02A-2AC7B4F9D855}"/>
              </a:ext>
            </a:extLst>
          </p:cNvPr>
          <p:cNvSpPr/>
          <p:nvPr/>
        </p:nvSpPr>
        <p:spPr>
          <a:xfrm>
            <a:off x="600074" y="1813004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divider rule allows us to determine the voltage across any series resistance in a single step, without first calculating the current. We </a:t>
            </a:r>
            <a:r>
              <a:rPr lang="en-US" dirty="0"/>
              <a:t>have seen that for any number of resistors in series the current in the circuit is determined by Ohm’s law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51CC3-E1D5-4AF5-B3AE-85B667D4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060083"/>
            <a:ext cx="2176916" cy="748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370D7-A202-4F9D-BD5A-8720163C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19" y="2494625"/>
            <a:ext cx="3372082" cy="383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AE8C5-56A4-4138-B695-832D835F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" y="3908934"/>
            <a:ext cx="1771650" cy="50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F0C6E-9A5B-4510-895C-CB595A3E8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4" y="4413759"/>
            <a:ext cx="1171575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23C1F-5E7A-4D9B-B02B-1992A064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09" y="4918584"/>
            <a:ext cx="2914650" cy="990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4B88DA-B16A-4476-ADC0-5A3061A71EF8}"/>
              </a:ext>
            </a:extLst>
          </p:cNvPr>
          <p:cNvSpPr/>
          <p:nvPr/>
        </p:nvSpPr>
        <p:spPr>
          <a:xfrm>
            <a:off x="2886631" y="4481505"/>
            <a:ext cx="29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again applying Ohm’s law,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0A8FD-E170-42A2-8EF5-0921A8B6BB1F}"/>
              </a:ext>
            </a:extLst>
          </p:cNvPr>
          <p:cNvSpPr/>
          <p:nvPr/>
        </p:nvSpPr>
        <p:spPr>
          <a:xfrm>
            <a:off x="2968007" y="3205714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applying Ohm’s law,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38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The Voltage Divider Rule (VDR)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E3ECC4-3FA3-4111-B333-30EE0EDA4988}"/>
              </a:ext>
            </a:extLst>
          </p:cNvPr>
          <p:cNvSpPr/>
          <p:nvPr/>
        </p:nvSpPr>
        <p:spPr>
          <a:xfrm>
            <a:off x="605897" y="1028343"/>
            <a:ext cx="10220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dropped across any series resistor is proportional to the magnitude of the resistor. The total voltage dropped across all resistors must equal the applied voltage source(s) by KVL.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12A90-4D78-4511-B02A-2AC7B4F9D855}"/>
              </a:ext>
            </a:extLst>
          </p:cNvPr>
          <p:cNvSpPr/>
          <p:nvPr/>
        </p:nvSpPr>
        <p:spPr>
          <a:xfrm>
            <a:off x="600074" y="1813004"/>
            <a:ext cx="9248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-Roman"/>
              </a:rPr>
              <a:t>The voltage divider rule allows us to determine the voltage across any series resistance in a single step, without first calculating the current. We </a:t>
            </a:r>
            <a:r>
              <a:rPr lang="en-US" dirty="0"/>
              <a:t>have seen that for any number of resistors in series the current in the circuit is determined by Ohm’s law 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51CC3-E1D5-4AF5-B3AE-85B667D4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3060083"/>
            <a:ext cx="2176916" cy="748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8370D7-A202-4F9D-BD5A-8720163C7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19" y="2494625"/>
            <a:ext cx="3372082" cy="383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AE8C5-56A4-4138-B695-832D835F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4" y="3908934"/>
            <a:ext cx="1771650" cy="504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F0C6E-9A5B-4510-895C-CB595A3E8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4" y="4413759"/>
            <a:ext cx="1171575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E23C1F-5E7A-4D9B-B02B-1992A064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909" y="4918584"/>
            <a:ext cx="291465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6DDA44-EBF2-4C59-9EFE-DC4C48B18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59" y="5721936"/>
            <a:ext cx="1476375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44B88DA-B16A-4476-ADC0-5A3061A71EF8}"/>
              </a:ext>
            </a:extLst>
          </p:cNvPr>
          <p:cNvSpPr/>
          <p:nvPr/>
        </p:nvSpPr>
        <p:spPr>
          <a:xfrm>
            <a:off x="2886631" y="4481505"/>
            <a:ext cx="29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again applying Ohm’s law,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0A8FD-E170-42A2-8EF5-0921A8B6BB1F}"/>
              </a:ext>
            </a:extLst>
          </p:cNvPr>
          <p:cNvSpPr/>
          <p:nvPr/>
        </p:nvSpPr>
        <p:spPr>
          <a:xfrm>
            <a:off x="2968007" y="3205714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By applying Ohm’s law,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2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933E33-0A4C-40D0-AA31-555C9CB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38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5416E-A0AA-4B24-BF82-AA4676F6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FA8B0F-3987-473C-B6AE-649DF6766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724"/>
          <a:stretch/>
        </p:blipFill>
        <p:spPr>
          <a:xfrm>
            <a:off x="714374" y="1841585"/>
            <a:ext cx="6481083" cy="8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1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2668E-979A-47EA-86BA-758A2464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BE751-6DCC-44E7-9085-081AF901C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959"/>
          <a:stretch/>
        </p:blipFill>
        <p:spPr>
          <a:xfrm>
            <a:off x="714374" y="1841585"/>
            <a:ext cx="6481083" cy="16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815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64316-C317-41E1-9F65-B336C7F8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12894-4591-49DF-AA7C-EB6E11971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668"/>
          <a:stretch/>
        </p:blipFill>
        <p:spPr>
          <a:xfrm>
            <a:off x="714374" y="1841585"/>
            <a:ext cx="6481083" cy="24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1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7C148-B7F2-469E-A846-E4869AF5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E16AEC-1BC0-4A0D-9CC0-E46D2E30FE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26"/>
          <a:stretch/>
        </p:blipFill>
        <p:spPr>
          <a:xfrm>
            <a:off x="714374" y="1841585"/>
            <a:ext cx="6481083" cy="31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62230D-C0C3-4075-9AAA-2CF6B6ECC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4"/>
          <a:stretch/>
        </p:blipFill>
        <p:spPr>
          <a:xfrm>
            <a:off x="7650460" y="3130008"/>
            <a:ext cx="4103575" cy="3374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4DDA8C-A7E1-4442-A3E9-E8E012C3904E}"/>
              </a:ext>
            </a:extLst>
          </p:cNvPr>
          <p:cNvSpPr txBox="1"/>
          <p:nvPr/>
        </p:nvSpPr>
        <p:spPr>
          <a:xfrm>
            <a:off x="10058399" y="304342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3.3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09213-5727-4198-B0F3-63400499CF24}"/>
              </a:ext>
            </a:extLst>
          </p:cNvPr>
          <p:cNvSpPr txBox="1"/>
          <p:nvPr/>
        </p:nvSpPr>
        <p:spPr>
          <a:xfrm>
            <a:off x="10166409" y="6125469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8BF7F5-1A43-459C-98F6-A319CC769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74" t="42956" b="43099"/>
          <a:stretch/>
        </p:blipFill>
        <p:spPr>
          <a:xfrm>
            <a:off x="9757636" y="4534103"/>
            <a:ext cx="391415" cy="4705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BF902B-3EED-4F9B-B53D-792394C38E7D}"/>
              </a:ext>
            </a:extLst>
          </p:cNvPr>
          <p:cNvSpPr txBox="1"/>
          <p:nvPr/>
        </p:nvSpPr>
        <p:spPr>
          <a:xfrm>
            <a:off x="10114620" y="457335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36FCF-71BA-477E-983E-AEA6E4EB8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0746FA-3FF8-4B06-8B04-B55833C6DD7C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0746FA-3FF8-4B06-8B04-B55833C6D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136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81C046-53DE-4D66-A187-F682957B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52C0D6-0FEC-49F2-8BAA-B47D6ED60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36"/>
          <a:stretch/>
        </p:blipFill>
        <p:spPr>
          <a:xfrm>
            <a:off x="714374" y="1841585"/>
            <a:ext cx="6481083" cy="39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56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>
                <a:solidFill>
                  <a:srgbClr val="1AF3C0"/>
                </a:solidFill>
                <a:latin typeface="Tekton-Bold"/>
              </a:rPr>
              <a:t> </a:t>
            </a:r>
            <a:r>
              <a:rPr lang="en-US">
                <a:solidFill>
                  <a:srgbClr val="000000"/>
                </a:solidFill>
                <a:latin typeface="Times-Roman"/>
              </a:rPr>
              <a:t>Use the voltage divider rule to determine the voltage across each of the resistors in the circuit shown . Show that the summation of voltage drops is equal to the applied voltage rise in the circuit.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04B69-37BA-45B9-AF8A-6A1C79BBC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904" y="1841585"/>
            <a:ext cx="4295550" cy="4062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B2BCE-66EF-46A1-8829-B33392FCC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1841585"/>
            <a:ext cx="6481083" cy="48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349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E1148-1666-48BB-B168-71B85C71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72" y="1776552"/>
            <a:ext cx="4592475" cy="43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11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E1148-1666-48BB-B168-71B85C71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72" y="1776552"/>
            <a:ext cx="4592475" cy="4332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798" b="65515"/>
          <a:stretch/>
        </p:blipFill>
        <p:spPr>
          <a:xfrm>
            <a:off x="624396" y="2177835"/>
            <a:ext cx="2147379" cy="11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E1148-1666-48BB-B168-71B85C71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72" y="1776552"/>
            <a:ext cx="4592475" cy="4332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941"/>
          <a:stretch/>
        </p:blipFill>
        <p:spPr>
          <a:xfrm>
            <a:off x="624396" y="2177835"/>
            <a:ext cx="6668476" cy="1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9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E1148-1666-48BB-B168-71B85C71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72" y="1776552"/>
            <a:ext cx="4592475" cy="4332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50" r="67512" b="22957"/>
          <a:stretch/>
        </p:blipFill>
        <p:spPr>
          <a:xfrm>
            <a:off x="624397" y="3990975"/>
            <a:ext cx="2166428" cy="790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29FC28-7B64-4068-AB05-5B3744663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941"/>
          <a:stretch/>
        </p:blipFill>
        <p:spPr>
          <a:xfrm>
            <a:off x="624396" y="2177835"/>
            <a:ext cx="6668476" cy="1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58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8E1148-1666-48BB-B168-71B85C71B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72" y="1776552"/>
            <a:ext cx="4592475" cy="4332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6" y="2177834"/>
            <a:ext cx="6668476" cy="33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689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62"/>
          <a:stretch/>
        </p:blipFill>
        <p:spPr>
          <a:xfrm>
            <a:off x="624396" y="2177834"/>
            <a:ext cx="6668476" cy="403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098E1-2927-4AA7-9AF1-C092F517A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766" y="1704906"/>
            <a:ext cx="3941459" cy="4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213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62"/>
          <a:stretch/>
        </p:blipFill>
        <p:spPr>
          <a:xfrm>
            <a:off x="624396" y="2177834"/>
            <a:ext cx="6668476" cy="40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30279-4011-4563-9F3E-413F73C94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613"/>
          <a:stretch/>
        </p:blipFill>
        <p:spPr>
          <a:xfrm>
            <a:off x="624396" y="2809875"/>
            <a:ext cx="4403195" cy="1466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098E1-2927-4AA7-9AF1-C092F51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66" y="1704906"/>
            <a:ext cx="3941459" cy="4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183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62"/>
          <a:stretch/>
        </p:blipFill>
        <p:spPr>
          <a:xfrm>
            <a:off x="624396" y="2177834"/>
            <a:ext cx="6668476" cy="40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30279-4011-4563-9F3E-413F73C94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320"/>
          <a:stretch/>
        </p:blipFill>
        <p:spPr>
          <a:xfrm>
            <a:off x="624396" y="2809875"/>
            <a:ext cx="4403195" cy="238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098E1-2927-4AA7-9AF1-C092F51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66" y="1704906"/>
            <a:ext cx="3941459" cy="43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5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3C998-F89B-45AB-B870-44ECE9D9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106" y="1260630"/>
            <a:ext cx="3254159" cy="4986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CD9132-A2E7-4280-8419-AB91CE1B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64"/>
          <a:stretch/>
        </p:blipFill>
        <p:spPr>
          <a:xfrm>
            <a:off x="7650460" y="3130008"/>
            <a:ext cx="4103575" cy="3374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BACA9-5EB3-4655-BA7C-D57AEFE893E7}"/>
              </a:ext>
            </a:extLst>
          </p:cNvPr>
          <p:cNvSpPr txBox="1"/>
          <p:nvPr/>
        </p:nvSpPr>
        <p:spPr>
          <a:xfrm>
            <a:off x="10058399" y="304342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3.3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45E18-8D57-4D8E-B078-CDF391BB5427}"/>
              </a:ext>
            </a:extLst>
          </p:cNvPr>
          <p:cNvSpPr txBox="1"/>
          <p:nvPr/>
        </p:nvSpPr>
        <p:spPr>
          <a:xfrm>
            <a:off x="10166409" y="6125469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DD589-F91C-414B-9BCF-AF6C8A5E1A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174" t="42956" b="43099"/>
          <a:stretch/>
        </p:blipFill>
        <p:spPr>
          <a:xfrm>
            <a:off x="9757636" y="4534103"/>
            <a:ext cx="391415" cy="470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ECD525-CC8A-4462-AA37-106CF008305C}"/>
              </a:ext>
            </a:extLst>
          </p:cNvPr>
          <p:cNvSpPr txBox="1"/>
          <p:nvPr/>
        </p:nvSpPr>
        <p:spPr>
          <a:xfrm>
            <a:off x="10114620" y="457335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330-C53B-4477-A030-AE3171EE8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238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62"/>
          <a:stretch/>
        </p:blipFill>
        <p:spPr>
          <a:xfrm>
            <a:off x="624396" y="2177834"/>
            <a:ext cx="6668476" cy="40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30279-4011-4563-9F3E-413F73C94E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320"/>
          <a:stretch/>
        </p:blipFill>
        <p:spPr>
          <a:xfrm>
            <a:off x="624396" y="2809875"/>
            <a:ext cx="4403195" cy="238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098E1-2927-4AA7-9AF1-C092F51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66" y="1704906"/>
            <a:ext cx="3941459" cy="4392556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30A5D960-AAAD-4A1A-B567-DF740922E4DD}"/>
              </a:ext>
            </a:extLst>
          </p:cNvPr>
          <p:cNvSpPr/>
          <p:nvPr/>
        </p:nvSpPr>
        <p:spPr>
          <a:xfrm rot="16200000">
            <a:off x="3260459" y="3602612"/>
            <a:ext cx="312435" cy="11813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06677-5B63-450D-9B72-527934386409}"/>
                  </a:ext>
                </a:extLst>
              </p:cNvPr>
              <p:cNvSpPr txBox="1"/>
              <p:nvPr/>
            </p:nvSpPr>
            <p:spPr>
              <a:xfrm>
                <a:off x="2981325" y="3593407"/>
                <a:ext cx="15563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706677-5B63-450D-9B72-52793438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5" y="3593407"/>
                <a:ext cx="1556387" cy="307777"/>
              </a:xfrm>
              <a:prstGeom prst="rect">
                <a:avLst/>
              </a:prstGeom>
              <a:blipFill>
                <a:blip r:embed="rId5"/>
                <a:stretch>
                  <a:fillRect l="-3137" r="-1569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1713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4C9815-75D7-4DBC-A0A0-7DB363EC59D0}"/>
              </a:ext>
            </a:extLst>
          </p:cNvPr>
          <p:cNvSpPr/>
          <p:nvPr/>
        </p:nvSpPr>
        <p:spPr>
          <a:xfrm>
            <a:off x="3219571" y="243682"/>
            <a:ext cx="6104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1000B"/>
                </a:solidFill>
                <a:latin typeface="ItcKabel-Book"/>
              </a:rPr>
              <a:t>The Voltage Divider Rule (VDR)</a:t>
            </a:r>
            <a:endParaRPr lang="en-US" sz="3600" b="1" dirty="0">
              <a:solidFill>
                <a:srgbClr val="C1000B"/>
              </a:solidFill>
              <a:latin typeface="ItcKabel-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D356CE-0384-4851-B6F6-5DA943BA0AEF}"/>
              </a:ext>
            </a:extLst>
          </p:cNvPr>
          <p:cNvSpPr/>
          <p:nvPr/>
        </p:nvSpPr>
        <p:spPr>
          <a:xfrm>
            <a:off x="624396" y="996467"/>
            <a:ext cx="114314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ekton-Bold"/>
              </a:rPr>
              <a:t>EXAMPLE</a:t>
            </a:r>
            <a:r>
              <a:rPr lang="en-US" sz="2400" b="1" dirty="0">
                <a:solidFill>
                  <a:srgbClr val="1AF3C0"/>
                </a:solidFill>
                <a:latin typeface="Tekton-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Using the voltage divider rule, </a:t>
            </a:r>
          </a:p>
          <a:p>
            <a:pPr marL="342900" indent="-342900">
              <a:buAutoNum type="alphaLcParenBoth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Determine the voltages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(b) Determine </a:t>
            </a:r>
            <a:r>
              <a:rPr lang="en-US" dirty="0"/>
              <a:t>the voltage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i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/>
              <a:t>across resistors </a:t>
            </a:r>
            <a:r>
              <a:rPr lang="en-US" i="1" dirty="0"/>
              <a:t>R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baseline="-25000" dirty="0"/>
              <a:t>2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1D4A7-B14B-40DC-8DD9-94B65435C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062"/>
          <a:stretch/>
        </p:blipFill>
        <p:spPr>
          <a:xfrm>
            <a:off x="624396" y="2177834"/>
            <a:ext cx="6668476" cy="403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030279-4011-4563-9F3E-413F73C9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96" y="2809875"/>
            <a:ext cx="4403195" cy="3231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098E1-2927-4AA7-9AF1-C092F517A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766" y="1704906"/>
            <a:ext cx="3941459" cy="4392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553609-BF6E-4B69-9FB2-8ADDECEEF67E}"/>
                  </a:ext>
                </a:extLst>
              </p:cNvPr>
              <p:cNvSpPr txBox="1"/>
              <p:nvPr/>
            </p:nvSpPr>
            <p:spPr>
              <a:xfrm>
                <a:off x="2981325" y="3593407"/>
                <a:ext cx="15563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553609-BF6E-4B69-9FB2-8ADDECEEF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25" y="3593407"/>
                <a:ext cx="1556387" cy="307777"/>
              </a:xfrm>
              <a:prstGeom prst="rect">
                <a:avLst/>
              </a:prstGeom>
              <a:blipFill>
                <a:blip r:embed="rId5"/>
                <a:stretch>
                  <a:fillRect l="-3137" r="-1569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6E28A2F1-7639-4B4E-8F57-F7B914B9C437}"/>
              </a:ext>
            </a:extLst>
          </p:cNvPr>
          <p:cNvSpPr/>
          <p:nvPr/>
        </p:nvSpPr>
        <p:spPr>
          <a:xfrm rot="16200000">
            <a:off x="3260459" y="3602612"/>
            <a:ext cx="312435" cy="118136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6010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CD9132-A2E7-4280-8419-AB91CE1B4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64"/>
          <a:stretch/>
        </p:blipFill>
        <p:spPr>
          <a:xfrm>
            <a:off x="7650460" y="3130008"/>
            <a:ext cx="4103575" cy="33741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BACA9-5EB3-4655-BA7C-D57AEFE893E7}"/>
              </a:ext>
            </a:extLst>
          </p:cNvPr>
          <p:cNvSpPr txBox="1"/>
          <p:nvPr/>
        </p:nvSpPr>
        <p:spPr>
          <a:xfrm>
            <a:off x="10058399" y="304342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3.3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45E18-8D57-4D8E-B078-CDF391BB5427}"/>
              </a:ext>
            </a:extLst>
          </p:cNvPr>
          <p:cNvSpPr txBox="1"/>
          <p:nvPr/>
        </p:nvSpPr>
        <p:spPr>
          <a:xfrm>
            <a:off x="10166409" y="6125469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27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DD589-F91C-414B-9BCF-AF6C8A5E1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74" t="42956" b="43099"/>
          <a:stretch/>
        </p:blipFill>
        <p:spPr>
          <a:xfrm>
            <a:off x="9757636" y="4534103"/>
            <a:ext cx="391415" cy="4705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4ECD525-CC8A-4462-AA37-106CF008305C}"/>
              </a:ext>
            </a:extLst>
          </p:cNvPr>
          <p:cNvSpPr txBox="1"/>
          <p:nvPr/>
        </p:nvSpPr>
        <p:spPr>
          <a:xfrm>
            <a:off x="10114620" y="4573357"/>
            <a:ext cx="135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56 k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330-C53B-4477-A030-AE3171EE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956A8E7-0E4F-466B-BFB1-3367315E4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50" y="3130008"/>
            <a:ext cx="3328200" cy="95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5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330-C53B-4477-A030-AE3171EE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956A8E7-0E4F-466B-BFB1-3367315E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0" y="3130008"/>
            <a:ext cx="3328200" cy="95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00ED3-841A-42A7-9F3A-AEFC592BE640}"/>
                  </a:ext>
                </a:extLst>
              </p:cNvPr>
              <p:cNvSpPr txBox="1"/>
              <p:nvPr/>
            </p:nvSpPr>
            <p:spPr>
              <a:xfrm>
                <a:off x="487619" y="4197324"/>
                <a:ext cx="3420355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𝟒𝟔𝟑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𝐦𝐀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00ED3-841A-42A7-9F3A-AEFC592B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9" y="4197324"/>
                <a:ext cx="3420355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93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90472F-9B26-4947-93FA-5392BF04FE37}"/>
              </a:ext>
            </a:extLst>
          </p:cNvPr>
          <p:cNvSpPr/>
          <p:nvPr/>
        </p:nvSpPr>
        <p:spPr>
          <a:xfrm>
            <a:off x="4671635" y="376847"/>
            <a:ext cx="284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Circuits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5E2330-C53B-4477-A030-AE3171EE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20" y="1307238"/>
            <a:ext cx="2952750" cy="619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/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8774E2-00B1-4F72-BAED-3E814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" y="2024109"/>
                <a:ext cx="3790766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4956A8E7-0E4F-466B-BFB1-3367315E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0" y="3130008"/>
            <a:ext cx="3328200" cy="95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00ED3-841A-42A7-9F3A-AEFC592BE640}"/>
                  </a:ext>
                </a:extLst>
              </p:cNvPr>
              <p:cNvSpPr txBox="1"/>
              <p:nvPr/>
            </p:nvSpPr>
            <p:spPr>
              <a:xfrm>
                <a:off x="487619" y="4197324"/>
                <a:ext cx="3420355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𝟖𝟔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𝟒𝟔𝟑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𝐦𝐀</m:t>
                      </m:r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A00ED3-841A-42A7-9F3A-AEFC592B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19" y="4197324"/>
                <a:ext cx="3420355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7B46882-7665-4AE3-927E-9028A66E8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632" y="1091121"/>
            <a:ext cx="41052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9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2298</Words>
  <Application>Microsoft Office PowerPoint</Application>
  <PresentationFormat>Widescreen</PresentationFormat>
  <Paragraphs>188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5" baseType="lpstr">
      <vt:lpstr>Arial</vt:lpstr>
      <vt:lpstr>Calibri</vt:lpstr>
      <vt:lpstr>Calibri Light</vt:lpstr>
      <vt:lpstr>Cambria Math</vt:lpstr>
      <vt:lpstr>ItcKabel-Bold</vt:lpstr>
      <vt:lpstr>ItcKabel-Book</vt:lpstr>
      <vt:lpstr>ItcKabel-Medium</vt:lpstr>
      <vt:lpstr>MathematicalPi-One</vt:lpstr>
      <vt:lpstr>Tekton-Bold</vt:lpstr>
      <vt:lpstr>Times New Roman</vt:lpstr>
      <vt:lpstr>Times-Roman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259</cp:revision>
  <dcterms:created xsi:type="dcterms:W3CDTF">2020-03-04T10:44:15Z</dcterms:created>
  <dcterms:modified xsi:type="dcterms:W3CDTF">2020-04-17T06:18:53Z</dcterms:modified>
</cp:coreProperties>
</file>